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  <p:sldMasterId id="2147483733" r:id="rId2"/>
  </p:sldMasterIdLst>
  <p:notesMasterIdLst>
    <p:notesMasterId r:id="rId33"/>
  </p:notesMasterIdLst>
  <p:sldIdLst>
    <p:sldId id="256" r:id="rId3"/>
    <p:sldId id="659" r:id="rId4"/>
    <p:sldId id="660" r:id="rId5"/>
    <p:sldId id="1282" r:id="rId6"/>
    <p:sldId id="1283" r:id="rId7"/>
    <p:sldId id="711" r:id="rId8"/>
    <p:sldId id="1281" r:id="rId9"/>
    <p:sldId id="712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1280" r:id="rId20"/>
    <p:sldId id="685" r:id="rId21"/>
    <p:sldId id="682" r:id="rId22"/>
    <p:sldId id="684" r:id="rId23"/>
    <p:sldId id="1285" r:id="rId24"/>
    <p:sldId id="257" r:id="rId25"/>
    <p:sldId id="313" r:id="rId26"/>
    <p:sldId id="600" r:id="rId27"/>
    <p:sldId id="1284" r:id="rId28"/>
    <p:sldId id="336" r:id="rId29"/>
    <p:sldId id="614" r:id="rId30"/>
    <p:sldId id="615" r:id="rId31"/>
    <p:sldId id="6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22D229-A3B6-CC4C-8073-5CC3D2817D5F}">
          <p14:sldIdLst>
            <p14:sldId id="256"/>
            <p14:sldId id="659"/>
            <p14:sldId id="660"/>
            <p14:sldId id="1282"/>
            <p14:sldId id="1283"/>
            <p14:sldId id="711"/>
            <p14:sldId id="1281"/>
            <p14:sldId id="712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1280"/>
            <p14:sldId id="685"/>
            <p14:sldId id="682"/>
            <p14:sldId id="684"/>
          </p14:sldIdLst>
        </p14:section>
        <p14:section name="Verus overview" id="{CEF8D826-AA80-D848-A24E-CD0B45870D1C}">
          <p14:sldIdLst>
            <p14:sldId id="1285"/>
            <p14:sldId id="257"/>
            <p14:sldId id="313"/>
            <p14:sldId id="600"/>
            <p14:sldId id="1284"/>
            <p14:sldId id="336"/>
            <p14:sldId id="614"/>
            <p14:sldId id="615"/>
            <p14:sldId id="6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285"/>
    <p:restoredTop sz="96405"/>
  </p:normalViewPr>
  <p:slideViewPr>
    <p:cSldViewPr snapToGrid="0">
      <p:cViewPr varScale="1">
        <p:scale>
          <a:sx n="138" d="100"/>
          <a:sy n="138" d="100"/>
        </p:scale>
        <p:origin x="184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5011B-D18A-4E4F-B482-21356DCF097B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DE8A5-3631-234F-892E-E7C3CFC6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4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641350"/>
            <a:ext cx="42703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631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641350"/>
            <a:ext cx="42703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836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singly linked list implementations, we </a:t>
            </a:r>
            <a:r>
              <a:rPr lang="en-US" sz="1800" dirty="0" err="1">
                <a:effectLst/>
                <a:latin typeface="NimbusRomNo9L"/>
              </a:rPr>
              <a:t>evalu</a:t>
            </a:r>
            <a:r>
              <a:rPr lang="en-US" sz="1800" dirty="0">
                <a:effectLst/>
                <a:latin typeface="NimbusRomNo9L"/>
              </a:rPr>
              <a:t>- ate the cost of memory reasoning by repeatedly updating four instances of the singly linked list within the same function.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55A0B-6B30-43EF-8462-5D7D8D548D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8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641350"/>
            <a:ext cx="42703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17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641350"/>
            <a:ext cx="42703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060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641350"/>
            <a:ext cx="42703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641350"/>
            <a:ext cx="42703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72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641350"/>
            <a:ext cx="42703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361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641350"/>
            <a:ext cx="42703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4833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2989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641350"/>
            <a:ext cx="42703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896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68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83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6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16075"/>
            <a:ext cx="10972800" cy="45637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57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48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95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19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4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429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fld id="{73D7E00A-486F-4252-8B1D-E32645521F49}" type="datetimeFigureOut">
              <a:rPr lang="en-US" smtClean="0"/>
              <a:t>10/22/24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64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62400" y="6579835"/>
            <a:ext cx="4267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K. Rustan M. Leino</a:t>
            </a:r>
          </a:p>
        </p:txBody>
      </p:sp>
    </p:spTree>
    <p:extLst>
      <p:ext uri="{BB962C8B-B14F-4D97-AF65-F5344CB8AC3E}">
        <p14:creationId xmlns:p14="http://schemas.microsoft.com/office/powerpoint/2010/main" val="254266258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D319B40-9FCB-6CE0-252B-9538EBD21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1140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443AC15-3750-C3D9-CF38-2AAF7D396A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E1B474-5C2E-0DD4-9D89-1FDBB883E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778766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C6969F-CDC9-2608-D4E9-4C0EE0916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6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0"/>
            <a:ext cx="10363200" cy="2387600"/>
          </a:xfrm>
        </p:spPr>
        <p:txBody>
          <a:bodyPr/>
          <a:lstStyle/>
          <a:p>
            <a:r>
              <a:rPr lang="en-US" dirty="0"/>
              <a:t>Introduction to Verification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2479676"/>
            <a:ext cx="9144000" cy="620827"/>
          </a:xfrm>
        </p:spPr>
        <p:txBody>
          <a:bodyPr/>
          <a:lstStyle/>
          <a:p>
            <a:r>
              <a:rPr lang="en-US" dirty="0"/>
              <a:t>Bryan Parno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3282950"/>
            <a:ext cx="8506884" cy="1022350"/>
          </a:xfrm>
        </p:spPr>
        <p:txBody>
          <a:bodyPr/>
          <a:lstStyle/>
          <a:p>
            <a:r>
              <a:rPr lang="en-US" dirty="0"/>
              <a:t>Carnegie Mellon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aviation, </a:t>
            </a:r>
            <a:r>
              <a:rPr lang="en" b="1">
                <a:solidFill>
                  <a:srgbClr val="FF00FF"/>
                </a:solidFill>
              </a:rPr>
              <a:t>military</a:t>
            </a:r>
          </a:p>
          <a:p>
            <a:pPr marL="457200">
              <a:spcBef>
                <a:spcPts val="0"/>
              </a:spcBef>
            </a:pPr>
            <a:r>
              <a:rPr lang="en"/>
              <a:t>traffic managemen</a:t>
            </a:r>
            <a:r>
              <a:rPr lang="en">
                <a:solidFill>
                  <a:srgbClr val="000000"/>
                </a:solidFill>
              </a:rPr>
              <a:t>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797" name="Shape 7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safety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7264276" y="22804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EuroFighter Typhoon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7217551" y="57997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Harrier GR9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115501" y="58939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AerMacchi M346</a:t>
            </a:r>
          </a:p>
        </p:txBody>
      </p:sp>
      <p:pic>
        <p:nvPicPr>
          <p:cNvPr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126" y="190767"/>
            <a:ext cx="3094175" cy="21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551" y="3593874"/>
            <a:ext cx="3310947" cy="2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Shape 8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500" y="3907373"/>
            <a:ext cx="3094175" cy="206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Shape 8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6026" y="3593876"/>
            <a:ext cx="562475" cy="28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9826" y="190776"/>
            <a:ext cx="562475" cy="281237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7264275" y="6256976"/>
            <a:ext cx="1969877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(BAE Systems)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181551" y="6351176"/>
            <a:ext cx="2405099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(Alenia Aermacchi)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6752823" y="2637026"/>
            <a:ext cx="4078310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(Eurofighter Jagdflugzeug GmbH)</a:t>
            </a:r>
            <a:b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(Airbus, BAE Systems, Alenia Aermacchi)</a:t>
            </a:r>
          </a:p>
          <a:p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0" name="Shape 8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9826" y="472015"/>
            <a:ext cx="562475" cy="33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9826" y="809490"/>
            <a:ext cx="562475" cy="37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89815" y="1183865"/>
            <a:ext cx="562475" cy="37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7201" y="4281739"/>
            <a:ext cx="562475" cy="4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Shape 8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7201" y="3907365"/>
            <a:ext cx="562475" cy="37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47201" y="4703290"/>
            <a:ext cx="562475" cy="374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71360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76" y="3744124"/>
            <a:ext cx="3785477" cy="2240549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/>
              <a:t>aviation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traffic management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823" name="Shape 8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safety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6847126" y="46892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NATS iFACTS system (UK)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008924" y="1600200"/>
            <a:ext cx="4354599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9525" y="2743200"/>
            <a:ext cx="3605174" cy="202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8225" y="4878200"/>
            <a:ext cx="2535024" cy="19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 txBox="1"/>
          <p:nvPr/>
        </p:nvSpPr>
        <p:spPr>
          <a:xfrm>
            <a:off x="1851775" y="5908475"/>
            <a:ext cx="1513200" cy="93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railway</a:t>
            </a:r>
            <a:b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signalling</a:t>
            </a:r>
          </a:p>
        </p:txBody>
      </p:sp>
      <p:sp>
        <p:nvSpPr>
          <p:cNvPr id="10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000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/>
              <a:t>aviation</a:t>
            </a:r>
          </a:p>
          <a:p>
            <a:pPr marL="457200">
              <a:spcBef>
                <a:spcPts val="0"/>
              </a:spcBef>
            </a:pPr>
            <a:r>
              <a:rPr lang="en"/>
              <a:t>traffic managemen</a:t>
            </a:r>
            <a:r>
              <a:rPr lang="en">
                <a:solidFill>
                  <a:srgbClr val="000000"/>
                </a:solidFill>
              </a:rPr>
              <a:t>t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835" name="Shape 8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safety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7366101" y="4443226"/>
            <a:ext cx="47606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LifeFlow ventricular </a:t>
            </a:r>
            <a:b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assist device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2129951" y="5890925"/>
            <a:ext cx="2649299" cy="5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CubeSat</a:t>
            </a:r>
          </a:p>
        </p:txBody>
      </p:sp>
      <p:pic>
        <p:nvPicPr>
          <p:cNvPr id="839" name="Shape 8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897" y="1"/>
            <a:ext cx="3301899" cy="41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950" y="3807525"/>
            <a:ext cx="3408024" cy="20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/>
        </p:nvSpPr>
        <p:spPr>
          <a:xfrm>
            <a:off x="7416675" y="5266376"/>
            <a:ext cx="2400300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(University of Virginia)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2129951" y="6403626"/>
            <a:ext cx="2836199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(Vermont Technical College)</a:t>
            </a:r>
          </a:p>
        </p:txBody>
      </p:sp>
      <p:sp>
        <p:nvSpPr>
          <p:cNvPr id="10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9706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cross-domain guard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smart card OS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biometrics software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separation kernel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</p:txBody>
      </p:sp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FF00FF"/>
                </a:solidFill>
              </a:rPr>
              <a:t>security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650062" y="4995001"/>
            <a:ext cx="4125900" cy="186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Turnstile, and SecureOne,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Rockwell Collins </a:t>
            </a:r>
          </a:p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(for moving information between security domains)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625" y="3662847"/>
            <a:ext cx="3909974" cy="126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538" y="1673475"/>
            <a:ext cx="32861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22234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biometrics software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separation kernel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  <a:p>
            <a:pPr marL="457200">
              <a:spcBef>
                <a:spcPts val="0"/>
              </a:spcBef>
            </a:pPr>
            <a:endParaRPr lang="en" dirty="0"/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000000"/>
                </a:solidFill>
              </a:rPr>
              <a:t>security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7059726" y="4011600"/>
            <a:ext cx="3160799" cy="12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standard by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 Consortium</a:t>
            </a: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738" y="1600200"/>
            <a:ext cx="32480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83496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biometrics software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separation kernel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  <a:p>
            <a:pPr marL="457200">
              <a:spcBef>
                <a:spcPts val="0"/>
              </a:spcBef>
            </a:pPr>
            <a:endParaRPr lang="en" dirty="0"/>
          </a:p>
        </p:txBody>
      </p:sp>
      <p:sp>
        <p:nvSpPr>
          <p:cNvPr id="867" name="Shape 8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000000"/>
                </a:solidFill>
              </a:rPr>
              <a:t>security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7269526" y="4426576"/>
            <a:ext cx="1711199" cy="9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Tokeneer,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NSA</a:t>
            </a:r>
          </a:p>
        </p:txBody>
      </p:sp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1950" y="1729375"/>
            <a:ext cx="2228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525" y="2866613"/>
            <a:ext cx="1428750" cy="14382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85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biometrics software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separation kernel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  <a:p>
            <a:pPr marL="457200">
              <a:spcBef>
                <a:spcPts val="0"/>
              </a:spcBef>
            </a:pPr>
            <a:endParaRPr lang="en" dirty="0"/>
          </a:p>
        </p:txBody>
      </p:sp>
      <p:sp>
        <p:nvSpPr>
          <p:cNvPr id="877" name="Shape 8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</a:t>
            </a:r>
            <a:r>
              <a:rPr lang="en" dirty="0">
                <a:solidFill>
                  <a:srgbClr val="000000"/>
                </a:solidFill>
              </a:rPr>
              <a:t>security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6316801" y="5351950"/>
            <a:ext cx="1779899" cy="5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Secunet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01" y="1847725"/>
            <a:ext cx="3639699" cy="14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01" y="2984801"/>
            <a:ext cx="2518949" cy="21984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68422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Shape 887"/>
          <p:cNvGrpSpPr/>
          <p:nvPr/>
        </p:nvGrpSpPr>
        <p:grpSpPr>
          <a:xfrm>
            <a:off x="7661812" y="3718663"/>
            <a:ext cx="1847850" cy="657225"/>
            <a:chOff x="2043737" y="6200762"/>
            <a:chExt cx="1847850" cy="657225"/>
          </a:xfrm>
        </p:grpSpPr>
        <p:pic>
          <p:nvPicPr>
            <p:cNvPr id="888" name="Shape 8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43737" y="6200762"/>
              <a:ext cx="1847850" cy="65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9" name="Shape 889"/>
            <p:cNvSpPr/>
            <p:nvPr/>
          </p:nvSpPr>
          <p:spPr>
            <a:xfrm>
              <a:off x="2133075" y="6226875"/>
              <a:ext cx="401700" cy="44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91" name="Shape 8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biometrics software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multi-level workstation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FF00FF"/>
                </a:solidFill>
              </a:rPr>
              <a:t>separation kernel</a:t>
            </a:r>
            <a:endParaRPr lang="en" dirty="0"/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/>
              <a:t>online services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7661812" y="3189958"/>
            <a:ext cx="3325500" cy="9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Muen,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" sz="2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93" name="Shape 8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0138" y="71918"/>
            <a:ext cx="3000575" cy="3289333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/>
          <p:nvPr/>
        </p:nvSpPr>
        <p:spPr>
          <a:xfrm>
            <a:off x="8009510" y="168972"/>
            <a:ext cx="2276400" cy="4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95" name="Shape 8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300" y="2342233"/>
            <a:ext cx="828675" cy="84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6" name="Shape 896"/>
          <p:cNvGrpSpPr/>
          <p:nvPr/>
        </p:nvGrpSpPr>
        <p:grpSpPr>
          <a:xfrm>
            <a:off x="9371749" y="3701185"/>
            <a:ext cx="2276366" cy="809635"/>
            <a:chOff x="6425062" y="6291912"/>
            <a:chExt cx="1847850" cy="657225"/>
          </a:xfrm>
        </p:grpSpPr>
        <p:pic>
          <p:nvPicPr>
            <p:cNvPr id="897" name="Shape 8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25062" y="6291912"/>
              <a:ext cx="1847850" cy="65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Shape 898"/>
            <p:cNvSpPr/>
            <p:nvPr/>
          </p:nvSpPr>
          <p:spPr>
            <a:xfrm>
              <a:off x="6944200" y="6332100"/>
              <a:ext cx="1185900" cy="56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899" name="Shape 8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2560" y="4358351"/>
            <a:ext cx="2353198" cy="3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000000"/>
                </a:solidFill>
              </a:rPr>
              <a:t>security</a:t>
            </a:r>
          </a:p>
        </p:txBody>
      </p:sp>
      <p:sp>
        <p:nvSpPr>
          <p:cNvPr id="15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73587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biometrics software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multi-level workstation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/>
              <a:t>separation kernel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FF00FF"/>
                </a:solidFill>
              </a:rPr>
              <a:t>online services</a:t>
            </a:r>
          </a:p>
        </p:txBody>
      </p:sp>
      <p:sp>
        <p:nvSpPr>
          <p:cNvPr id="894" name="Shape 894"/>
          <p:cNvSpPr/>
          <p:nvPr/>
        </p:nvSpPr>
        <p:spPr>
          <a:xfrm>
            <a:off x="8009510" y="168972"/>
            <a:ext cx="2276400" cy="4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0" name="Shape 8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000000"/>
                </a:solidFill>
              </a:rPr>
              <a:t>security</a:t>
            </a:r>
          </a:p>
        </p:txBody>
      </p:sp>
      <p:sp>
        <p:nvSpPr>
          <p:cNvPr id="15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D014-9E1F-BC49-9749-0D7E5C21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35" y="2730500"/>
            <a:ext cx="2768600" cy="2527300"/>
          </a:xfrm>
          <a:prstGeom prst="rect">
            <a:avLst/>
          </a:prstGeom>
        </p:spPr>
      </p:pic>
      <p:pic>
        <p:nvPicPr>
          <p:cNvPr id="1026" name="Picture 2" descr="Amazon Web Services - Wikipedia">
            <a:extLst>
              <a:ext uri="{FF2B5EF4-FFF2-40B4-BE49-F238E27FC236}">
                <a16:creationId xmlns:a16="http://schemas.microsoft.com/office/drawing/2014/main" id="{91D85F3F-5A69-BC46-BE04-607FA4C9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33" y="1211265"/>
            <a:ext cx="2139518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508666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158" y="274638"/>
            <a:ext cx="8369643" cy="1143000"/>
          </a:xfrm>
        </p:spPr>
        <p:txBody>
          <a:bodyPr>
            <a:noAutofit/>
          </a:bodyPr>
          <a:lstStyle/>
          <a:p>
            <a:r>
              <a:rPr lang="en-US" sz="3400" dirty="0"/>
              <a:t>Is this program correct?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1157" y="1592767"/>
            <a:ext cx="85096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find_elt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found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:= 0;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|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index :=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found :=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found :=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15931" y="2905058"/>
            <a:ext cx="4734911" cy="2362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r>
              <a:rPr lang="en-US" sz="3600" u="sng" dirty="0">
                <a:solidFill>
                  <a:schemeClr val="tx1"/>
                </a:solidFill>
              </a:rPr>
              <a:t>Participation Question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Yes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No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Unsure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123C79-7236-D374-B53D-BD86B582A3FB}"/>
              </a:ext>
            </a:extLst>
          </p:cNvPr>
          <p:cNvSpPr/>
          <p:nvPr/>
        </p:nvSpPr>
        <p:spPr>
          <a:xfrm>
            <a:off x="6397437" y="281986"/>
            <a:ext cx="4426326" cy="4421221"/>
          </a:xfrm>
          <a:prstGeom prst="rect">
            <a:avLst/>
          </a:prstGeom>
          <a:solidFill>
            <a:srgbClr val="C0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TODO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(Rust syntax)</a:t>
            </a:r>
          </a:p>
        </p:txBody>
      </p:sp>
    </p:spTree>
    <p:extLst>
      <p:ext uri="{BB962C8B-B14F-4D97-AF65-F5344CB8AC3E}">
        <p14:creationId xmlns:p14="http://schemas.microsoft.com/office/powerpoint/2010/main" val="10732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a world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51338"/>
          </a:xfrm>
        </p:spPr>
        <p:txBody>
          <a:bodyPr/>
          <a:lstStyle/>
          <a:p>
            <a:r>
              <a:rPr lang="en-US" dirty="0"/>
              <a:t>where code worked the 1</a:t>
            </a:r>
            <a:r>
              <a:rPr lang="en-US" baseline="30000" dirty="0"/>
              <a:t>st</a:t>
            </a:r>
            <a:r>
              <a:rPr lang="en-US" dirty="0"/>
              <a:t> time you ran it</a:t>
            </a:r>
          </a:p>
          <a:p>
            <a:r>
              <a:rPr lang="en-US" dirty="0"/>
              <a:t>where code was proven to be</a:t>
            </a:r>
          </a:p>
          <a:p>
            <a:pPr lvl="1"/>
            <a:r>
              <a:rPr lang="en-US" dirty="0"/>
              <a:t>correct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reliable</a:t>
            </a:r>
          </a:p>
          <a:p>
            <a:pPr marL="0" indent="0">
              <a:buNone/>
            </a:pPr>
            <a:r>
              <a:rPr lang="en-US" dirty="0"/>
              <a:t>   at compile time!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3490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https://cynk.files.wordpress.com/2016/01/unicorn-rainbow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75" y="2941987"/>
            <a:ext cx="5304543" cy="37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158" y="274638"/>
            <a:ext cx="8369643" cy="1143000"/>
          </a:xfrm>
        </p:spPr>
        <p:txBody>
          <a:bodyPr>
            <a:noAutofit/>
          </a:bodyPr>
          <a:lstStyle/>
          <a:p>
            <a:r>
              <a:rPr lang="en-US" sz="3400" dirty="0"/>
              <a:t>How would you argue this program is correct?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1157" y="1592767"/>
            <a:ext cx="85096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find_elt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found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:= 0;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|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index :=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found :=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found :=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1158" y="6974487"/>
            <a:ext cx="85096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find_elt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found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ensures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count_occurrences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count;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ensures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::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count_occurrences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count;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prstClr val="white"/>
                </a:solidFill>
                <a:latin typeface="Calibri"/>
              </a:rPr>
              <a:t>S</a:t>
            </a:r>
          </a:p>
        </p:txBody>
      </p:sp>
      <p:sp>
        <p:nvSpPr>
          <p:cNvPr id="20" name="Oval 19"/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prstClr val="white"/>
                </a:solidFill>
                <a:latin typeface="Calibri"/>
              </a:rPr>
              <a:t>S’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Pre(S)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Post(S’)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435865" y="3141377"/>
            <a:ext cx="2718924" cy="2640925"/>
            <a:chOff x="4911865" y="3141376"/>
            <a:chExt cx="2718924" cy="2640925"/>
          </a:xfrm>
        </p:grpSpPr>
        <p:sp>
          <p:nvSpPr>
            <p:cNvPr id="21" name="Circular Arrow 20"/>
            <p:cNvSpPr/>
            <p:nvPr/>
          </p:nvSpPr>
          <p:spPr>
            <a:xfrm>
              <a:off x="4911865" y="3463388"/>
              <a:ext cx="2718924" cy="2318913"/>
            </a:xfrm>
            <a:prstGeom prst="circularArrow">
              <a:avLst>
                <a:gd name="adj1" fmla="val 4676"/>
                <a:gd name="adj2" fmla="val 1142319"/>
                <a:gd name="adj3" fmla="val 20507180"/>
                <a:gd name="adj4" fmla="val 10800000"/>
                <a:gd name="adj5" fmla="val 1071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44182" y="3141376"/>
              <a:ext cx="165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Calibri"/>
                </a:rPr>
                <a:t>Program</a:t>
              </a: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4DC34E0-32B8-85B1-C5A5-F54914949558}"/>
              </a:ext>
            </a:extLst>
          </p:cNvPr>
          <p:cNvSpPr/>
          <p:nvPr/>
        </p:nvSpPr>
        <p:spPr>
          <a:xfrm>
            <a:off x="6397437" y="281986"/>
            <a:ext cx="4426326" cy="4421221"/>
          </a:xfrm>
          <a:prstGeom prst="rect">
            <a:avLst/>
          </a:prstGeom>
          <a:solidFill>
            <a:srgbClr val="C0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TODO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(Rust syntax)</a:t>
            </a:r>
          </a:p>
        </p:txBody>
      </p:sp>
    </p:spTree>
    <p:extLst>
      <p:ext uri="{BB962C8B-B14F-4D97-AF65-F5344CB8AC3E}">
        <p14:creationId xmlns:p14="http://schemas.microsoft.com/office/powerpoint/2010/main" val="180766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158" y="274638"/>
            <a:ext cx="8369643" cy="1143000"/>
          </a:xfrm>
        </p:spPr>
        <p:txBody>
          <a:bodyPr>
            <a:noAutofit/>
          </a:bodyPr>
          <a:lstStyle/>
          <a:p>
            <a:r>
              <a:rPr lang="en-US" sz="3400" dirty="0"/>
              <a:t>How would you argue this program is correct?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1156" y="1252841"/>
            <a:ext cx="88268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find_elt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found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ensures  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found ==&gt; 0 &lt;= index &lt;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elts.Length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[index] ==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ensures 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!found ==&gt; </a:t>
            </a:r>
          </a:p>
          <a:p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forall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:: 0 &lt;=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elts.Length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==&gt;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!= 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:= 0;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elts.Length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index :=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found :=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found :=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1158" y="6974487"/>
            <a:ext cx="85096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find_elt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found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ensures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count_occurrences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count;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ensures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495E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::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count_occurrences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count;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prstClr val="white"/>
                </a:solidFill>
                <a:latin typeface="Calibri"/>
              </a:rPr>
              <a:t>S</a:t>
            </a:r>
          </a:p>
        </p:txBody>
      </p:sp>
      <p:sp>
        <p:nvSpPr>
          <p:cNvPr id="12" name="Oval 11"/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prstClr val="white"/>
                </a:solidFill>
                <a:latin typeface="Calibri"/>
              </a:rPr>
              <a:t>S’</a:t>
            </a:r>
          </a:p>
        </p:txBody>
      </p:sp>
      <p:sp>
        <p:nvSpPr>
          <p:cNvPr id="13" name="Circular Arrow 12"/>
          <p:cNvSpPr/>
          <p:nvPr/>
        </p:nvSpPr>
        <p:spPr>
          <a:xfrm>
            <a:off x="6435865" y="3463389"/>
            <a:ext cx="2718924" cy="2318913"/>
          </a:xfrm>
          <a:prstGeom prst="circularArrow">
            <a:avLst>
              <a:gd name="adj1" fmla="val 4676"/>
              <a:gd name="adj2" fmla="val 1142319"/>
              <a:gd name="adj3" fmla="val 20507180"/>
              <a:gd name="adj4" fmla="val 10800000"/>
              <a:gd name="adj5" fmla="val 107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Pre(S)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Post(S’)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8182" y="3141376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Program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BA8DEB-775D-4235-54AB-3C2995438F46}"/>
              </a:ext>
            </a:extLst>
          </p:cNvPr>
          <p:cNvSpPr/>
          <p:nvPr/>
        </p:nvSpPr>
        <p:spPr>
          <a:xfrm>
            <a:off x="6397437" y="281986"/>
            <a:ext cx="4426326" cy="4421221"/>
          </a:xfrm>
          <a:prstGeom prst="rect">
            <a:avLst/>
          </a:prstGeom>
          <a:solidFill>
            <a:srgbClr val="C0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TODO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(Rust syntax)</a:t>
            </a:r>
          </a:p>
        </p:txBody>
      </p:sp>
    </p:spTree>
    <p:extLst>
      <p:ext uri="{BB962C8B-B14F-4D97-AF65-F5344CB8AC3E}">
        <p14:creationId xmlns:p14="http://schemas.microsoft.com/office/powerpoint/2010/main" val="11950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9DD3-911B-FB46-F1F7-1437AE8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Verus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A364-4332-A12A-1FCD-B9A860D6B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B70E-17F3-6F40-7B7A-56C5BBDFD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A66-1616-223B-1D3F-6727E1A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Verus’s</a:t>
            </a:r>
            <a:r>
              <a:rPr lang="en-US" dirty="0"/>
              <a:t> Goal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96C46F0-852E-3317-76EC-C6EF14AE83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082"/>
            <a:ext cx="3348318" cy="334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433837-1C60-6082-BBC9-26841AE2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473"/>
            <a:ext cx="10515600" cy="651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Verify components at the </a:t>
            </a:r>
            <a:r>
              <a:rPr lang="en-US" sz="3200" b="1" dirty="0"/>
              <a:t>foundation</a:t>
            </a:r>
            <a:r>
              <a:rPr lang="en-US" sz="3200" dirty="0"/>
              <a:t> of modern computing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6" name="Picture 2" descr="Dependency">
            <a:extLst>
              <a:ext uri="{FF2B5EF4-FFF2-40B4-BE49-F238E27FC236}">
                <a16:creationId xmlns:a16="http://schemas.microsoft.com/office/drawing/2014/main" id="{5F39ECB7-F7B2-CF5C-C4E5-FBF03BE8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2" y="2176127"/>
            <a:ext cx="3483001" cy="4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82528C9-2B46-F834-2511-11C993227F66}"/>
              </a:ext>
            </a:extLst>
          </p:cNvPr>
          <p:cNvSpPr txBox="1">
            <a:spLocks/>
          </p:cNvSpPr>
          <p:nvPr/>
        </p:nvSpPr>
        <p:spPr>
          <a:xfrm>
            <a:off x="4624520" y="2176127"/>
            <a:ext cx="3841346" cy="394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File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Databases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Operating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Distributed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Memory allocators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178C-0435-92A8-AA72-D820C468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9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7942-787C-C54E-8918-19CF85C7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Systems Code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818F-3996-4D43-9618-59B5E398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Few abstractions</a:t>
            </a:r>
          </a:p>
          <a:p>
            <a:r>
              <a:rPr lang="en-US" dirty="0"/>
              <a:t>Memory layout matters</a:t>
            </a:r>
          </a:p>
          <a:p>
            <a:r>
              <a:rPr lang="en-US" dirty="0"/>
              <a:t>No garbage collection</a:t>
            </a:r>
          </a:p>
          <a:p>
            <a:r>
              <a:rPr lang="en-US" dirty="0"/>
              <a:t>Performance critical</a:t>
            </a:r>
          </a:p>
          <a:p>
            <a:pPr lvl="1"/>
            <a:r>
              <a:rPr lang="en-US" dirty="0"/>
              <a:t>Concurrency!</a:t>
            </a:r>
          </a:p>
        </p:txBody>
      </p:sp>
      <p:pic>
        <p:nvPicPr>
          <p:cNvPr id="1026" name="Picture 2" descr="Frustrated programmer stock photo. Image of modern, developer - 171235776">
            <a:extLst>
              <a:ext uri="{FF2B5EF4-FFF2-40B4-BE49-F238E27FC236}">
                <a16:creationId xmlns:a16="http://schemas.microsoft.com/office/drawing/2014/main" id="{601A9230-0D70-A1A8-A063-D7DF77FA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52" y="1825625"/>
            <a:ext cx="6226148" cy="41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9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B070BE-BC53-3790-332F-944C09FA9E86}"/>
              </a:ext>
            </a:extLst>
          </p:cNvPr>
          <p:cNvSpPr/>
          <p:nvPr/>
        </p:nvSpPr>
        <p:spPr>
          <a:xfrm>
            <a:off x="9747315" y="0"/>
            <a:ext cx="2347275" cy="235670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62021-83F6-5544-B87C-A49A4DFC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Ensures Fast, Safe Systems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6344-720F-0442-A2AE-B6996844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Rust is like C/C++:</a:t>
            </a:r>
          </a:p>
          <a:p>
            <a:pPr lvl="1"/>
            <a:r>
              <a:rPr lang="en-US" dirty="0"/>
              <a:t>Low-level pointer manipulation</a:t>
            </a:r>
          </a:p>
          <a:p>
            <a:pPr lvl="1"/>
            <a:r>
              <a:rPr lang="en-US" dirty="0"/>
              <a:t>No garbage collector</a:t>
            </a:r>
          </a:p>
          <a:p>
            <a:pPr lvl="1"/>
            <a:r>
              <a:rPr lang="en-US" dirty="0"/>
              <a:t>Structs inside structs</a:t>
            </a:r>
          </a:p>
          <a:p>
            <a:pPr lvl="1"/>
            <a:r>
              <a:rPr lang="en-US" dirty="0"/>
              <a:t>In-place mutation of fields</a:t>
            </a:r>
          </a:p>
          <a:p>
            <a:r>
              <a:rPr lang="en-US" dirty="0"/>
              <a:t>Rust is like Haskell/ML:</a:t>
            </a:r>
          </a:p>
          <a:p>
            <a:pPr lvl="1"/>
            <a:r>
              <a:rPr lang="en-US" dirty="0"/>
              <a:t>Type-safe &amp; thread-safe</a:t>
            </a:r>
          </a:p>
          <a:p>
            <a:pPr lvl="1"/>
            <a:r>
              <a:rPr lang="en-US" dirty="0"/>
              <a:t>Algebraic datatypes</a:t>
            </a:r>
          </a:p>
          <a:p>
            <a:pPr lvl="1"/>
            <a:r>
              <a:rPr lang="en-US" dirty="0"/>
              <a:t>Pattern matching</a:t>
            </a:r>
          </a:p>
          <a:p>
            <a:pPr lvl="1"/>
            <a:r>
              <a:rPr lang="en-US" dirty="0"/>
              <a:t>Side effects are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DC889-0D89-F646-9199-006F39C8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FA136D-5D11-5346-BB01-7C725524B767}"/>
              </a:ext>
            </a:extLst>
          </p:cNvPr>
          <p:cNvSpPr txBox="1">
            <a:spLocks/>
          </p:cNvSpPr>
          <p:nvPr/>
        </p:nvSpPr>
        <p:spPr>
          <a:xfrm>
            <a:off x="6333802" y="2887158"/>
            <a:ext cx="3277699" cy="15910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Rust is unique:</a:t>
            </a:r>
          </a:p>
          <a:p>
            <a:pPr lvl="1"/>
            <a:r>
              <a:rPr lang="en-US" sz="2800" dirty="0"/>
              <a:t>Linear types</a:t>
            </a:r>
          </a:p>
          <a:p>
            <a:pPr lvl="1"/>
            <a:r>
              <a:rPr lang="en-US" sz="2800" dirty="0"/>
              <a:t>Borrowing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31C84A-E6E9-EB48-8C63-68C0C9A56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453" y="365125"/>
            <a:ext cx="1815417" cy="18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D82-74CC-3BAA-A2BA-FCFF710D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Verus: Verifying Rust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7EB8-7BCB-B34B-02C4-E5A6D2A8D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AAC563-4538-C74C-C07A-5616D84B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Mathematically prove code is correct/reliable/secure</a:t>
            </a:r>
          </a:p>
          <a:p>
            <a:endParaRPr lang="en-US" dirty="0"/>
          </a:p>
          <a:p>
            <a:r>
              <a:rPr lang="en-US" dirty="0"/>
              <a:t>Focus on fast, deterministic proof automation for systems code</a:t>
            </a:r>
          </a:p>
          <a:p>
            <a:endParaRPr lang="en-US" dirty="0"/>
          </a:p>
          <a:p>
            <a:r>
              <a:rPr lang="en-US" dirty="0"/>
              <a:t>Ergonomic reasoning about (highly complex) concurrent code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Result: Scaling verification to large, complex systems</a:t>
            </a:r>
          </a:p>
        </p:txBody>
      </p:sp>
    </p:spTree>
    <p:extLst>
      <p:ext uri="{BB962C8B-B14F-4D97-AF65-F5344CB8AC3E}">
        <p14:creationId xmlns:p14="http://schemas.microsoft.com/office/powerpoint/2010/main" val="6118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F4B6-9C71-8412-4C10-3965DBD9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B714F2-B9C5-45EF-0DE6-9E80FEA8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How Does Verus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EF4A1-7E5D-77B5-E2DA-3131BB809E22}"/>
              </a:ext>
            </a:extLst>
          </p:cNvPr>
          <p:cNvSpPr txBox="1"/>
          <p:nvPr/>
        </p:nvSpPr>
        <p:spPr>
          <a:xfrm>
            <a:off x="870150" y="1903705"/>
            <a:ext cx="22429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Verus</a:t>
            </a:r>
            <a:r>
              <a:rPr lang="en-US" sz="2400" b="1" dirty="0"/>
              <a:t> source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Rust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Specification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Proof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F5286-8C19-EE20-D954-7D0EAC661294}"/>
              </a:ext>
            </a:extLst>
          </p:cNvPr>
          <p:cNvGrpSpPr/>
          <p:nvPr/>
        </p:nvGrpSpPr>
        <p:grpSpPr>
          <a:xfrm>
            <a:off x="3470410" y="2412611"/>
            <a:ext cx="2353919" cy="854765"/>
            <a:chOff x="3470408" y="2412609"/>
            <a:chExt cx="2353919" cy="854765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D7A609D-2D54-EA21-C6D2-C5395289F4AE}"/>
                </a:ext>
              </a:extLst>
            </p:cNvPr>
            <p:cNvSpPr/>
            <p:nvPr/>
          </p:nvSpPr>
          <p:spPr>
            <a:xfrm>
              <a:off x="3470408" y="241260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CC77BB5-23CE-B289-658C-6EC18DF817A3}"/>
                </a:ext>
              </a:extLst>
            </p:cNvPr>
            <p:cNvSpPr/>
            <p:nvPr/>
          </p:nvSpPr>
          <p:spPr>
            <a:xfrm>
              <a:off x="4598501" y="2561696"/>
              <a:ext cx="1225826" cy="55658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tx1"/>
                  </a:solidFill>
                </a:rPr>
                <a:t>Verus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A5596D-5C7D-45E1-9A6F-770C257F903F}"/>
              </a:ext>
            </a:extLst>
          </p:cNvPr>
          <p:cNvGrpSpPr/>
          <p:nvPr/>
        </p:nvGrpSpPr>
        <p:grpSpPr>
          <a:xfrm>
            <a:off x="4116737" y="3267374"/>
            <a:ext cx="2242930" cy="2858922"/>
            <a:chOff x="4083323" y="3257826"/>
            <a:chExt cx="2242930" cy="2858922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C2A0873-6F44-B855-087F-9C07DB673676}"/>
                </a:ext>
              </a:extLst>
            </p:cNvPr>
            <p:cNvSpPr/>
            <p:nvPr/>
          </p:nvSpPr>
          <p:spPr>
            <a:xfrm rot="5400000">
              <a:off x="4837737" y="321806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F2944-97D5-E3BE-DC06-7A369000D944}"/>
                </a:ext>
              </a:extLst>
            </p:cNvPr>
            <p:cNvSpPr txBox="1"/>
            <p:nvPr/>
          </p:nvSpPr>
          <p:spPr>
            <a:xfrm>
              <a:off x="4083323" y="4011383"/>
              <a:ext cx="2242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Rust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6666DFD-44FF-FF72-1664-1133AE3CDC99}"/>
                </a:ext>
              </a:extLst>
            </p:cNvPr>
            <p:cNvSpPr/>
            <p:nvPr/>
          </p:nvSpPr>
          <p:spPr>
            <a:xfrm rot="5400000">
              <a:off x="4817162" y="4454754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5B9F0-9762-3123-E5D3-C6033C529519}"/>
                </a:ext>
              </a:extLst>
            </p:cNvPr>
            <p:cNvSpPr txBox="1"/>
            <p:nvPr/>
          </p:nvSpPr>
          <p:spPr>
            <a:xfrm>
              <a:off x="4270510" y="5285751"/>
              <a:ext cx="1868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Executable</a:t>
              </a:r>
            </a:p>
            <a:p>
              <a:pPr algn="ctr"/>
              <a:r>
                <a:rPr lang="en-US" sz="2400" dirty="0"/>
                <a:t>Binary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959A15-123A-1A8F-A5D1-B71884B9EF69}"/>
              </a:ext>
            </a:extLst>
          </p:cNvPr>
          <p:cNvGrpSpPr/>
          <p:nvPr/>
        </p:nvGrpSpPr>
        <p:grpSpPr>
          <a:xfrm>
            <a:off x="6179964" y="1750016"/>
            <a:ext cx="4764935" cy="2283062"/>
            <a:chOff x="6179962" y="1750016"/>
            <a:chExt cx="4764935" cy="22830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5B9623-CEED-8BC2-FA81-3FD59D5B35E0}"/>
                </a:ext>
              </a:extLst>
            </p:cNvPr>
            <p:cNvGrpSpPr/>
            <p:nvPr/>
          </p:nvGrpSpPr>
          <p:grpSpPr>
            <a:xfrm>
              <a:off x="7363324" y="1750016"/>
              <a:ext cx="3581573" cy="2283062"/>
              <a:chOff x="7363324" y="1637722"/>
              <a:chExt cx="3581573" cy="228306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691ADDFD-CB32-1B5D-B4E3-DEBAE7FD5250}"/>
                  </a:ext>
                </a:extLst>
              </p:cNvPr>
              <p:cNvSpPr/>
              <p:nvPr/>
            </p:nvSpPr>
            <p:spPr>
              <a:xfrm>
                <a:off x="7363324" y="2099388"/>
                <a:ext cx="2775284" cy="182139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38E728-74DA-D74D-F858-4C26C534F9E3}"/>
                  </a:ext>
                </a:extLst>
              </p:cNvPr>
              <p:cNvSpPr txBox="1"/>
              <p:nvPr/>
            </p:nvSpPr>
            <p:spPr>
              <a:xfrm>
                <a:off x="7752518" y="1637722"/>
                <a:ext cx="3192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Validate proofs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146CBA3-3A46-0F9C-6B39-889B20323F41}"/>
                  </a:ext>
                </a:extLst>
              </p:cNvPr>
              <p:cNvSpPr/>
              <p:nvPr/>
            </p:nvSpPr>
            <p:spPr>
              <a:xfrm>
                <a:off x="7569080" y="2303782"/>
                <a:ext cx="2358189" cy="70567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rustc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typechecking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&amp; borrow-checking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177B77E-7B52-F429-8411-1A900CB55618}"/>
                  </a:ext>
                </a:extLst>
              </p:cNvPr>
              <p:cNvSpPr/>
              <p:nvPr/>
            </p:nvSpPr>
            <p:spPr>
              <a:xfrm>
                <a:off x="7569079" y="3214718"/>
                <a:ext cx="2358189" cy="43601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Solvers (e.g., Z3)</a:t>
                </a:r>
              </a:p>
            </p:txBody>
          </p:sp>
        </p:grp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78DCAB2-E3B5-92E1-9B80-C55CC0EF6BD0}"/>
                </a:ext>
              </a:extLst>
            </p:cNvPr>
            <p:cNvSpPr/>
            <p:nvPr/>
          </p:nvSpPr>
          <p:spPr>
            <a:xfrm>
              <a:off x="6179962" y="2387768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80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532D-BE27-9536-B0B5-46DAA36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Milli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90966-E8BE-DFC4-A5A1-08A4901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34C1-B53A-F617-16F6-7D2EBBFF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5" y="1859145"/>
            <a:ext cx="5132388" cy="3292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79AC6D-2DA9-40C0-8A15-AD0FC54C294B}"/>
              </a:ext>
            </a:extLst>
          </p:cNvPr>
          <p:cNvSpPr/>
          <p:nvPr/>
        </p:nvSpPr>
        <p:spPr>
          <a:xfrm>
            <a:off x="2799188" y="2580608"/>
            <a:ext cx="1457224" cy="2571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E40E-7AB1-506E-4681-71B223BF7897}"/>
              </a:ext>
            </a:extLst>
          </p:cNvPr>
          <p:cNvSpPr txBox="1"/>
          <p:nvPr/>
        </p:nvSpPr>
        <p:spPr>
          <a:xfrm>
            <a:off x="2646096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3-30x slower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DD8CE-0A24-C101-1471-8D67797A44F9}"/>
              </a:ext>
            </a:extLst>
          </p:cNvPr>
          <p:cNvSpPr txBox="1"/>
          <p:nvPr/>
        </p:nvSpPr>
        <p:spPr>
          <a:xfrm>
            <a:off x="4418251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22-56x slower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94C122-30ED-9AD1-88B5-A79FD7F58711}"/>
              </a:ext>
            </a:extLst>
          </p:cNvPr>
          <p:cNvSpPr/>
          <p:nvPr/>
        </p:nvSpPr>
        <p:spPr>
          <a:xfrm>
            <a:off x="5033246" y="4563908"/>
            <a:ext cx="958247" cy="5877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644CEE-564E-F19F-11A7-1CDC0D7BB55B}"/>
              </a:ext>
            </a:extLst>
          </p:cNvPr>
          <p:cNvSpPr/>
          <p:nvPr/>
        </p:nvSpPr>
        <p:spPr>
          <a:xfrm>
            <a:off x="4256412" y="1976767"/>
            <a:ext cx="1831497" cy="322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E4090A-56E7-1FBA-8B64-D8BE50445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26"/>
          <a:stretch/>
        </p:blipFill>
        <p:spPr>
          <a:xfrm>
            <a:off x="6028567" y="1859145"/>
            <a:ext cx="5978770" cy="42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BABC-D867-04A9-7CD9-55B7D2AE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Macro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B8A4-290F-14DD-7B0D-5DB45D08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4FB37C-00D5-59CE-1ED1-3EA72BB0B4BB}"/>
              </a:ext>
            </a:extLst>
          </p:cNvPr>
          <p:cNvGraphicFramePr>
            <a:graphicFrameLocks noGrp="1"/>
          </p:cNvGraphicFramePr>
          <p:nvPr/>
        </p:nvGraphicFramePr>
        <p:xfrm>
          <a:off x="1915160" y="1869440"/>
          <a:ext cx="7035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40">
                  <a:extLst>
                    <a:ext uri="{9D8B030D-6E8A-4147-A177-3AD203B41FA5}">
                      <a16:colId xmlns:a16="http://schemas.microsoft.com/office/drawing/2014/main" val="36800914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747807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460476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P/C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Verif</a:t>
                      </a:r>
                      <a:r>
                        <a:rPr lang="en-US" sz="2400" dirty="0"/>
                        <a:t>. 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3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1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649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91ADFB-AEBF-4024-5F8E-01367ADA27A0}"/>
              </a:ext>
            </a:extLst>
          </p:cNvPr>
          <p:cNvSpPr txBox="1"/>
          <p:nvPr/>
        </p:nvSpPr>
        <p:spPr>
          <a:xfrm>
            <a:off x="538480" y="2643108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~1600 LoC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9DA80-C0D8-49CE-5771-0FD5B5AEB4A0}"/>
              </a:ext>
            </a:extLst>
          </p:cNvPr>
          <p:cNvSpPr txBox="1"/>
          <p:nvPr/>
        </p:nvSpPr>
        <p:spPr>
          <a:xfrm>
            <a:off x="538480" y="3429000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~700 LoC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0A7B5-661C-C791-D8A2-6F412ED850B5}"/>
              </a:ext>
            </a:extLst>
          </p:cNvPr>
          <p:cNvSpPr/>
          <p:nvPr/>
        </p:nvSpPr>
        <p:spPr>
          <a:xfrm>
            <a:off x="381736" y="3241008"/>
            <a:ext cx="8772424" cy="914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349F0-38E2-5F4F-F033-9CDE7F1F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3387739"/>
            <a:ext cx="7772400" cy="344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9601E-C98E-1238-E193-D4B6FEBD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1791799"/>
            <a:ext cx="11073970" cy="40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make it happen!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7972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87126" y="2718647"/>
            <a:ext cx="5795194" cy="1449659"/>
            <a:chOff x="1486176" y="3141067"/>
            <a:chExt cx="5795194" cy="1733739"/>
          </a:xfrm>
        </p:grpSpPr>
        <p:sp>
          <p:nvSpPr>
            <p:cNvPr id="6" name="Rectangle 5"/>
            <p:cNvSpPr/>
            <p:nvPr/>
          </p:nvSpPr>
          <p:spPr>
            <a:xfrm>
              <a:off x="1486176" y="3141067"/>
              <a:ext cx="5795194" cy="1733739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546141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Core Math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9486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TPM Driver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4358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Net Driver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4358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UDP/IP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59486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Datatypes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546141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RSA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4358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Ethernet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546141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BigNum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9486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SHA-256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498538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Std. Lib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49817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App Common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28715" y="2159355"/>
            <a:ext cx="1133242" cy="488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lIns="0" tIns="0" rIns="0" bIns="0" rtlCol="0" anchor="ctr" anchorCtr="0"/>
          <a:lstStyle/>
          <a:p>
            <a:pPr algn="ctr" defTabSz="457200"/>
            <a:r>
              <a:rPr lang="en-US" sz="2000" kern="0" dirty="0">
                <a:solidFill>
                  <a:prstClr val="white"/>
                </a:solidFill>
              </a:rPr>
              <a:t>App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87126" y="4239268"/>
            <a:ext cx="5795194" cy="751522"/>
            <a:chOff x="1493630" y="4955930"/>
            <a:chExt cx="5795194" cy="865122"/>
          </a:xfrm>
        </p:grpSpPr>
        <p:sp>
          <p:nvSpPr>
            <p:cNvPr id="20" name="Rectangle 19"/>
            <p:cNvSpPr/>
            <p:nvPr/>
          </p:nvSpPr>
          <p:spPr>
            <a:xfrm>
              <a:off x="1493630" y="4955930"/>
              <a:ext cx="5795194" cy="86512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43582" y="5054735"/>
              <a:ext cx="1054435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Late</a:t>
              </a:r>
            </a:p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launch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127990" y="5054735"/>
              <a:ext cx="102827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IOMMU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827947" y="5054735"/>
              <a:ext cx="1170113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Segments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386420" y="5054735"/>
              <a:ext cx="71420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GC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286191" y="5054735"/>
              <a:ext cx="970300" cy="65160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Device</a:t>
              </a:r>
              <a:br>
                <a:rPr lang="en-US" sz="2000" kern="0" dirty="0">
                  <a:solidFill>
                    <a:prstClr val="white"/>
                  </a:solidFill>
                </a:rPr>
              </a:br>
              <a:r>
                <a:rPr lang="en-US" sz="2000" kern="0" dirty="0">
                  <a:solidFill>
                    <a:prstClr val="white"/>
                  </a:solidFill>
                </a:rPr>
                <a:t>IO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441344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41297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11066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03540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56989" y="4009820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79208" y="340939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74346" y="343793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51149" y="3076445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07318" y="303162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74346" y="3055979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07318" y="2665786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51149" y="270027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4346" y="2691097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73146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20754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54626" y="1827992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44532" y="3831090"/>
            <a:ext cx="1554480" cy="265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1717263" y="2062192"/>
            <a:ext cx="2070227" cy="959994"/>
          </a:xfrm>
          <a:prstGeom prst="wedgeRectCallout">
            <a:avLst>
              <a:gd name="adj1" fmla="val 67957"/>
              <a:gd name="adj2" fmla="val 129763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1</a:t>
            </a:r>
            <a:r>
              <a:rPr lang="en-US" baseline="30000" dirty="0">
                <a:solidFill>
                  <a:prstClr val="black"/>
                </a:solidFill>
              </a:rPr>
              <a:t>st</a:t>
            </a:r>
            <a:r>
              <a:rPr lang="en-US" dirty="0">
                <a:solidFill>
                  <a:prstClr val="black"/>
                </a:solidFill>
              </a:rPr>
              <a:t> Version: Secure,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but non-functional</a:t>
            </a:r>
          </a:p>
        </p:txBody>
      </p:sp>
    </p:spTree>
    <p:extLst>
      <p:ext uri="{BB962C8B-B14F-4D97-AF65-F5344CB8AC3E}">
        <p14:creationId xmlns:p14="http://schemas.microsoft.com/office/powerpoint/2010/main" val="6499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8A6C-F83E-BF41-BEDB-7D58FDF9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Verus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EB907-87B5-A040-A334-7AFEDFAF5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" r="39721"/>
          <a:stretch/>
        </p:blipFill>
        <p:spPr>
          <a:xfrm>
            <a:off x="838200" y="1583956"/>
            <a:ext cx="8062536" cy="4746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8DB14-014D-464E-B7F0-9C520847F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4"/>
          <a:stretch/>
        </p:blipFill>
        <p:spPr>
          <a:xfrm>
            <a:off x="4508367" y="1690688"/>
            <a:ext cx="5297028" cy="4746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95B02-11DB-F541-9417-01C2A4C3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382" y="361214"/>
            <a:ext cx="5889582" cy="6239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6A8A9-1D48-274E-AED3-3F762050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81" y="1477224"/>
            <a:ext cx="6832303" cy="4697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3C71B9-D3F7-5740-9A84-34549CD7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32D3-E32B-1600-19A7-13E37EEE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produces better systems!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81747-DCF9-D42A-91BC-92D371397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166358-5D49-A8ED-434B-78BBC50FFE97}"/>
              </a:ext>
            </a:extLst>
          </p:cNvPr>
          <p:cNvGrpSpPr/>
          <p:nvPr/>
        </p:nvGrpSpPr>
        <p:grpSpPr>
          <a:xfrm>
            <a:off x="736142" y="1858604"/>
            <a:ext cx="2961521" cy="2483892"/>
            <a:chOff x="222598" y="1321066"/>
            <a:chExt cx="2961521" cy="24838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C1A5BE8-E1A7-E4D2-E7EC-00BF0F48C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598" y="1321066"/>
              <a:ext cx="2961521" cy="20082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D3371D-486D-E123-39C3-61CA64430A2C}"/>
                </a:ext>
              </a:extLst>
            </p:cNvPr>
            <p:cNvSpPr txBox="1"/>
            <p:nvPr/>
          </p:nvSpPr>
          <p:spPr>
            <a:xfrm>
              <a:off x="586585" y="3435626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[Yang et al. 2011]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E8802-4EE6-8594-A9F0-CBAE631A31D9}"/>
              </a:ext>
            </a:extLst>
          </p:cNvPr>
          <p:cNvGrpSpPr/>
          <p:nvPr/>
        </p:nvGrpSpPr>
        <p:grpSpPr>
          <a:xfrm>
            <a:off x="8534776" y="1511155"/>
            <a:ext cx="2487155" cy="2883875"/>
            <a:chOff x="6234871" y="1261681"/>
            <a:chExt cx="2487155" cy="28838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D4FE98-8981-C17A-D469-7E49D217B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135" y="1678665"/>
              <a:ext cx="2466891" cy="24668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33CF38-1185-05BB-9364-4514F480F7BC}"/>
                </a:ext>
              </a:extLst>
            </p:cNvPr>
            <p:cNvSpPr txBox="1"/>
            <p:nvPr/>
          </p:nvSpPr>
          <p:spPr>
            <a:xfrm>
              <a:off x="6234871" y="3723690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[Fisher et al. 2017]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C322A7-16A3-558A-ABF9-10F3C009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7064" y="1261681"/>
              <a:ext cx="1329160" cy="73017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95D0-D1AE-11BB-52FA-2FFC944DAAE2}"/>
              </a:ext>
            </a:extLst>
          </p:cNvPr>
          <p:cNvGrpSpPr/>
          <p:nvPr/>
        </p:nvGrpSpPr>
        <p:grpSpPr>
          <a:xfrm>
            <a:off x="4999446" y="1876243"/>
            <a:ext cx="2233547" cy="2497827"/>
            <a:chOff x="3398398" y="1876243"/>
            <a:chExt cx="2233547" cy="24978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40200-C50D-9F69-606E-B90DACE7D667}"/>
                </a:ext>
              </a:extLst>
            </p:cNvPr>
            <p:cNvSpPr txBox="1"/>
            <p:nvPr/>
          </p:nvSpPr>
          <p:spPr>
            <a:xfrm>
              <a:off x="3398398" y="4004738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[Fonseca et al. 2017]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78941C-6F7E-8902-6CF5-23892DA5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8398" y="1876243"/>
              <a:ext cx="2233547" cy="2036164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3794C-76CB-63FE-1891-7368FEC4CD82}"/>
              </a:ext>
            </a:extLst>
          </p:cNvPr>
          <p:cNvSpPr/>
          <p:nvPr/>
        </p:nvSpPr>
        <p:spPr>
          <a:xfrm>
            <a:off x="910966" y="4527604"/>
            <a:ext cx="30943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CompCert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the only compiler we have tested for which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Csmith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cannot find wrong-code errors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This is not for lack of trying: we have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devoted about six CPU-years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 the task.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494F2-0E24-D2C1-CB62-70113CC602A5}"/>
              </a:ext>
            </a:extLst>
          </p:cNvPr>
          <p:cNvSpPr/>
          <p:nvPr/>
        </p:nvSpPr>
        <p:spPr>
          <a:xfrm>
            <a:off x="4609464" y="4527604"/>
            <a:ext cx="33685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[N]one of these bugs were found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in the distributed protocols of verified systems, despite that we specifically searched for protocol bugs and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spent more than eight months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 this process.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0FA97-ADBB-FAD4-723F-7F89272738C3}"/>
              </a:ext>
            </a:extLst>
          </p:cNvPr>
          <p:cNvSpPr/>
          <p:nvPr/>
        </p:nvSpPr>
        <p:spPr>
          <a:xfrm>
            <a:off x="8383946" y="4597001"/>
            <a:ext cx="31261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penetration testing expert at DARPA commented that the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SMACCMCopter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probably ‘the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most secure UAV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 the planet.’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35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0AC0-EC35-9389-7414-F679C78B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produce faster systems!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075D-48F3-40B7-D2E1-E79B0BE73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F0715-378B-095E-21CE-E927235B1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" t="3252" r="5675" b="2445"/>
          <a:stretch/>
        </p:blipFill>
        <p:spPr>
          <a:xfrm>
            <a:off x="1031842" y="1626202"/>
            <a:ext cx="3704734" cy="2778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D2F94-9923-4D93-8B18-C0B22A1261CD}"/>
              </a:ext>
            </a:extLst>
          </p:cNvPr>
          <p:cNvSpPr txBox="1"/>
          <p:nvPr/>
        </p:nvSpPr>
        <p:spPr>
          <a:xfrm>
            <a:off x="1031843" y="4522955"/>
            <a:ext cx="370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EverCrypt</a:t>
            </a:r>
            <a:r>
              <a:rPr lang="en-US" sz="2400" dirty="0"/>
              <a:t> Crypto Provider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2D2DD-02F6-2712-E9A6-D8CB70701395}"/>
              </a:ext>
            </a:extLst>
          </p:cNvPr>
          <p:cNvSpPr txBox="1"/>
          <p:nvPr/>
        </p:nvSpPr>
        <p:spPr>
          <a:xfrm>
            <a:off x="838200" y="5102822"/>
            <a:ext cx="4092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matches or exceeds </a:t>
            </a:r>
            <a:r>
              <a:rPr lang="en-US" sz="2400" dirty="0"/>
              <a:t>the performance of state-of-the art </a:t>
            </a:r>
            <a:br>
              <a:rPr lang="en-US" sz="2400" dirty="0"/>
            </a:br>
            <a:r>
              <a:rPr lang="en-US" sz="2400" dirty="0"/>
              <a:t>(verified </a:t>
            </a:r>
            <a:r>
              <a:rPr lang="en-US" sz="2400" b="1" i="1" dirty="0">
                <a:solidFill>
                  <a:srgbClr val="C00000"/>
                </a:solidFill>
              </a:rPr>
              <a:t>or unverified</a:t>
            </a:r>
            <a:r>
              <a:rPr lang="en-US" sz="2400" dirty="0"/>
              <a:t>) </a:t>
            </a:r>
            <a:br>
              <a:rPr lang="en-US" sz="2400" dirty="0"/>
            </a:br>
            <a:r>
              <a:rPr lang="en-US" sz="2400" dirty="0"/>
              <a:t>implementations!</a:t>
            </a:r>
          </a:p>
        </p:txBody>
      </p:sp>
      <p:pic>
        <p:nvPicPr>
          <p:cNvPr id="2050" name="Picture 2" descr="Firefox logo - Wikipedia">
            <a:extLst>
              <a:ext uri="{FF2B5EF4-FFF2-40B4-BE49-F238E27FC236}">
                <a16:creationId xmlns:a16="http://schemas.microsoft.com/office/drawing/2014/main" id="{09676C32-CFB9-6456-A277-6BD88F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4" y="1428042"/>
            <a:ext cx="2978137" cy="30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8BE957-D47B-D799-5AD3-95549D508135}"/>
              </a:ext>
            </a:extLst>
          </p:cNvPr>
          <p:cNvCxnSpPr/>
          <p:nvPr/>
        </p:nvCxnSpPr>
        <p:spPr>
          <a:xfrm>
            <a:off x="5213023" y="3082565"/>
            <a:ext cx="1951348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142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21" y="2594689"/>
            <a:ext cx="2141653" cy="1422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55" y="4481726"/>
            <a:ext cx="2139619" cy="1422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27" y="2626310"/>
            <a:ext cx="2476165" cy="123808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0E04E44-0C16-59A4-CF5B-8681C9BF2418}"/>
              </a:ext>
            </a:extLst>
          </p:cNvPr>
          <p:cNvGrpSpPr/>
          <p:nvPr/>
        </p:nvGrpSpPr>
        <p:grpSpPr>
          <a:xfrm>
            <a:off x="5984713" y="4452397"/>
            <a:ext cx="1451524" cy="1451524"/>
            <a:chOff x="7199842" y="3909780"/>
            <a:chExt cx="840315" cy="84031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F09D54-C251-4FD7-1717-F4B2F1932227}"/>
                </a:ext>
              </a:extLst>
            </p:cNvPr>
            <p:cNvSpPr/>
            <p:nvPr/>
          </p:nvSpPr>
          <p:spPr>
            <a:xfrm>
              <a:off x="7278315" y="3988253"/>
              <a:ext cx="683369" cy="68336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118A794-83CA-54B8-09A7-F021BF4A2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99842" y="3909780"/>
              <a:ext cx="840315" cy="840315"/>
            </a:xfrm>
            <a:prstGeom prst="rect">
              <a:avLst/>
            </a:prstGeom>
          </p:spPr>
        </p:pic>
      </p:grpSp>
      <p:pic>
        <p:nvPicPr>
          <p:cNvPr id="1026" name="Picture 2" descr="Tux (mascot) - Wikipedia">
            <a:extLst>
              <a:ext uri="{FF2B5EF4-FFF2-40B4-BE49-F238E27FC236}">
                <a16:creationId xmlns:a16="http://schemas.microsoft.com/office/drawing/2014/main" id="{40B40A28-9DFF-79D2-5D50-215C8D6B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35" y="2648721"/>
            <a:ext cx="1235182" cy="14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4AC8FA4-7EC6-141F-3ACF-DB74AA6D8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74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libri"/>
              </a:rPr>
              <a:t>Proofs are subject to assumptions, not absolute!</a:t>
            </a:r>
          </a:p>
          <a:p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5A8E6-17EC-503A-B02D-C831A56CFA32}"/>
              </a:ext>
            </a:extLst>
          </p:cNvPr>
          <p:cNvGrpSpPr/>
          <p:nvPr/>
        </p:nvGrpSpPr>
        <p:grpSpPr>
          <a:xfrm>
            <a:off x="984820" y="2648721"/>
            <a:ext cx="1838813" cy="1325562"/>
            <a:chOff x="1283948" y="5199089"/>
            <a:chExt cx="876383" cy="6317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F8C256-4CB8-2FC4-F69C-444D01A03A26}"/>
                </a:ext>
              </a:extLst>
            </p:cNvPr>
            <p:cNvGrpSpPr/>
            <p:nvPr/>
          </p:nvGrpSpPr>
          <p:grpSpPr>
            <a:xfrm>
              <a:off x="1551926" y="5224661"/>
              <a:ext cx="553748" cy="566433"/>
              <a:chOff x="3657600" y="1858020"/>
              <a:chExt cx="2076680" cy="203687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8E3E9AA-2EED-F303-20C0-B683F2E48FA3}"/>
                  </a:ext>
                </a:extLst>
              </p:cNvPr>
              <p:cNvGrpSpPr/>
              <p:nvPr/>
            </p:nvGrpSpPr>
            <p:grpSpPr>
              <a:xfrm>
                <a:off x="3657600" y="1952627"/>
                <a:ext cx="2076680" cy="1942266"/>
                <a:chOff x="2109271" y="1667465"/>
                <a:chExt cx="2076680" cy="1942266"/>
              </a:xfrm>
            </p:grpSpPr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4DB8AF02-4955-1189-CEF7-EAA795E4A2B8}"/>
                    </a:ext>
                  </a:extLst>
                </p:cNvPr>
                <p:cNvSpPr/>
                <p:nvPr/>
              </p:nvSpPr>
              <p:spPr>
                <a:xfrm>
                  <a:off x="210927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49ACA414-A080-FA0D-FC14-89B486D562EE}"/>
                    </a:ext>
                  </a:extLst>
                </p:cNvPr>
                <p:cNvSpPr/>
                <p:nvPr/>
              </p:nvSpPr>
              <p:spPr>
                <a:xfrm>
                  <a:off x="365255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8BEB0542-10DE-9D8D-40EC-972C3C71E81E}"/>
                    </a:ext>
                  </a:extLst>
                </p:cNvPr>
                <p:cNvSpPr/>
                <p:nvPr/>
              </p:nvSpPr>
              <p:spPr>
                <a:xfrm>
                  <a:off x="2427841" y="3076330"/>
                  <a:ext cx="533398" cy="533401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7BF760CE-21BE-4C57-2049-066E5B359EBD}"/>
                    </a:ext>
                  </a:extLst>
                </p:cNvPr>
                <p:cNvSpPr/>
                <p:nvPr/>
              </p:nvSpPr>
              <p:spPr>
                <a:xfrm>
                  <a:off x="2798145" y="1667465"/>
                  <a:ext cx="533398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00BBCD97-DA18-B796-AB7F-CACDB1FA5BF1}"/>
                    </a:ext>
                  </a:extLst>
                </p:cNvPr>
                <p:cNvSpPr/>
                <p:nvPr/>
              </p:nvSpPr>
              <p:spPr>
                <a:xfrm>
                  <a:off x="3352800" y="298201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0F94F7D-6EF6-3A13-AABC-49BE8EB451FB}"/>
                  </a:ext>
                </a:extLst>
              </p:cNvPr>
              <p:cNvGrpSpPr/>
              <p:nvPr/>
            </p:nvGrpSpPr>
            <p:grpSpPr>
              <a:xfrm>
                <a:off x="4270274" y="1858020"/>
                <a:ext cx="1240455" cy="2028974"/>
                <a:chOff x="2721945" y="1572858"/>
                <a:chExt cx="1240455" cy="2028974"/>
              </a:xfrm>
            </p:grpSpPr>
            <p:sp>
              <p:nvSpPr>
                <p:cNvPr id="1029" name="Donut 1028">
                  <a:extLst>
                    <a:ext uri="{FF2B5EF4-FFF2-40B4-BE49-F238E27FC236}">
                      <a16:creationId xmlns:a16="http://schemas.microsoft.com/office/drawing/2014/main" id="{E70D6863-8634-B67A-EF8F-4E8FB533B432}"/>
                    </a:ext>
                  </a:extLst>
                </p:cNvPr>
                <p:cNvSpPr/>
                <p:nvPr/>
              </p:nvSpPr>
              <p:spPr>
                <a:xfrm>
                  <a:off x="2721945" y="1572858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0" name="Donut 1029">
                  <a:extLst>
                    <a:ext uri="{FF2B5EF4-FFF2-40B4-BE49-F238E27FC236}">
                      <a16:creationId xmlns:a16="http://schemas.microsoft.com/office/drawing/2014/main" id="{EFF96BAE-3CFC-AC4A-2708-C7F3C61C5F86}"/>
                    </a:ext>
                  </a:extLst>
                </p:cNvPr>
                <p:cNvSpPr/>
                <p:nvPr/>
              </p:nvSpPr>
              <p:spPr>
                <a:xfrm>
                  <a:off x="3276600" y="2895600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5406CF5-3138-1239-7D43-5506EE1AA6D8}"/>
                  </a:ext>
                </a:extLst>
              </p:cNvPr>
              <p:cNvGrpSpPr/>
              <p:nvPr/>
            </p:nvGrpSpPr>
            <p:grpSpPr>
              <a:xfrm>
                <a:off x="3924300" y="2460942"/>
                <a:ext cx="1354695" cy="1167251"/>
                <a:chOff x="2375971" y="2175780"/>
                <a:chExt cx="1354695" cy="1167251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4F75A8BA-4D81-FB72-ADE0-EB610F1B65FD}"/>
                    </a:ext>
                  </a:extLst>
                </p:cNvPr>
                <p:cNvCxnSpPr/>
                <p:nvPr/>
              </p:nvCxnSpPr>
              <p:spPr>
                <a:xfrm flipV="1">
                  <a:off x="2564555" y="2175780"/>
                  <a:ext cx="311704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1B46A83-F1BA-1A02-9B1C-A1C2FED9498A}"/>
                    </a:ext>
                  </a:extLst>
                </p:cNvPr>
                <p:cNvCxnSpPr/>
                <p:nvPr/>
              </p:nvCxnSpPr>
              <p:spPr>
                <a:xfrm>
                  <a:off x="3253431" y="2175780"/>
                  <a:ext cx="477235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4" name="Straight Arrow Connector 1023">
                  <a:extLst>
                    <a:ext uri="{FF2B5EF4-FFF2-40B4-BE49-F238E27FC236}">
                      <a16:creationId xmlns:a16="http://schemas.microsoft.com/office/drawing/2014/main" id="{EF769A60-6839-E858-5335-896F77F2E397}"/>
                    </a:ext>
                  </a:extLst>
                </p:cNvPr>
                <p:cNvCxnSpPr/>
                <p:nvPr/>
              </p:nvCxnSpPr>
              <p:spPr>
                <a:xfrm>
                  <a:off x="3064847" y="2253895"/>
                  <a:ext cx="554655" cy="72812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E6264BE6-D928-9334-6180-163B3723A4D2}"/>
                    </a:ext>
                  </a:extLst>
                </p:cNvPr>
                <p:cNvCxnSpPr/>
                <p:nvPr/>
              </p:nvCxnSpPr>
              <p:spPr>
                <a:xfrm flipH="1">
                  <a:off x="2883126" y="2607012"/>
                  <a:ext cx="769423" cy="54743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B75EFC44-59F1-AE9D-D079-090CDCA5FC14}"/>
                    </a:ext>
                  </a:extLst>
                </p:cNvPr>
                <p:cNvCxnSpPr/>
                <p:nvPr/>
              </p:nvCxnSpPr>
              <p:spPr>
                <a:xfrm flipH="1">
                  <a:off x="2961243" y="3300904"/>
                  <a:ext cx="355135" cy="42127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8" name="Straight Arrow Connector 1027">
                  <a:extLst>
                    <a:ext uri="{FF2B5EF4-FFF2-40B4-BE49-F238E27FC236}">
                      <a16:creationId xmlns:a16="http://schemas.microsoft.com/office/drawing/2014/main" id="{1337BDCE-46EE-341F-B382-A7BCE5C9C49A}"/>
                    </a:ext>
                  </a:extLst>
                </p:cNvPr>
                <p:cNvCxnSpPr/>
                <p:nvPr/>
              </p:nvCxnSpPr>
              <p:spPr>
                <a:xfrm flipH="1" flipV="1">
                  <a:off x="2375971" y="2770136"/>
                  <a:ext cx="178419" cy="26227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A7C8D3-812E-D36F-DC13-865A89414E97}"/>
                </a:ext>
              </a:extLst>
            </p:cNvPr>
            <p:cNvSpPr txBox="1"/>
            <p:nvPr/>
          </p:nvSpPr>
          <p:spPr>
            <a:xfrm>
              <a:off x="1283948" y="5199089"/>
              <a:ext cx="876383" cy="63176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4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D9B2-FA6E-DA05-B361-50339DB6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44789-0DE9-E5F7-DE5E-770BE42DC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44FC2-5B45-3FE0-6D6F-A899FA5275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FCA4-661A-0BAA-E055-45CA2152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academic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CF03-230B-B958-CCE2-CF3CD2A5D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Compilers (</a:t>
            </a:r>
            <a:r>
              <a:rPr lang="en-US" dirty="0" err="1"/>
              <a:t>CompCert</a:t>
            </a:r>
            <a:r>
              <a:rPr lang="en-US" dirty="0"/>
              <a:t>, </a:t>
            </a:r>
            <a:r>
              <a:rPr lang="en-US" dirty="0" err="1"/>
              <a:t>CakeML</a:t>
            </a:r>
            <a:r>
              <a:rPr lang="en-US" dirty="0"/>
              <a:t>, …)</a:t>
            </a:r>
          </a:p>
          <a:p>
            <a:r>
              <a:rPr lang="en-US" dirty="0"/>
              <a:t>Cryptographic libraries (</a:t>
            </a:r>
            <a:r>
              <a:rPr lang="en-US" dirty="0" err="1"/>
              <a:t>Evercrypt</a:t>
            </a:r>
            <a:r>
              <a:rPr lang="en-US" dirty="0"/>
              <a:t>, …)</a:t>
            </a:r>
          </a:p>
          <a:p>
            <a:r>
              <a:rPr lang="en-US" dirty="0"/>
              <a:t>Database optimizations (</a:t>
            </a:r>
            <a:r>
              <a:rPr lang="en-US" b="1" i="1" dirty="0"/>
              <a:t>TODO</a:t>
            </a:r>
            <a:r>
              <a:rPr lang="en-US" dirty="0"/>
              <a:t>)</a:t>
            </a:r>
          </a:p>
          <a:p>
            <a:r>
              <a:rPr lang="en-US" dirty="0"/>
              <a:t>Distributed systems (</a:t>
            </a:r>
            <a:r>
              <a:rPr lang="en-US" dirty="0" err="1"/>
              <a:t>Ironfleet</a:t>
            </a:r>
            <a:r>
              <a:rPr lang="en-US" dirty="0"/>
              <a:t>, Verdi, Ivy,…)</a:t>
            </a:r>
          </a:p>
          <a:p>
            <a:r>
              <a:rPr lang="en-US" dirty="0"/>
              <a:t>File systems (FSCQ, Yggdrasil, …)</a:t>
            </a:r>
          </a:p>
          <a:p>
            <a:r>
              <a:rPr lang="en-US" dirty="0"/>
              <a:t>Microkernels (seL4, Verve, Atmosphere, …)</a:t>
            </a:r>
          </a:p>
          <a:p>
            <a:r>
              <a:rPr lang="en-US" dirty="0"/>
              <a:t>Secure applications (Ironclad, Knox, …)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1FDCA-CF8A-3550-6663-C3F220267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48BED-F7EE-1B13-0FC3-BD86BE5929E4}"/>
              </a:ext>
            </a:extLst>
          </p:cNvPr>
          <p:cNvSpPr/>
          <p:nvPr/>
        </p:nvSpPr>
        <p:spPr>
          <a:xfrm>
            <a:off x="6397437" y="281986"/>
            <a:ext cx="4426326" cy="4421221"/>
          </a:xfrm>
          <a:prstGeom prst="rect">
            <a:avLst/>
          </a:prstGeom>
          <a:solidFill>
            <a:srgbClr val="C0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TODO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(more examples)</a:t>
            </a:r>
          </a:p>
        </p:txBody>
      </p:sp>
    </p:spTree>
    <p:extLst>
      <p:ext uri="{BB962C8B-B14F-4D97-AF65-F5344CB8AC3E}">
        <p14:creationId xmlns:p14="http://schemas.microsoft.com/office/powerpoint/2010/main" val="207307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aviation, </a:t>
            </a:r>
            <a:r>
              <a:rPr lang="en" b="1">
                <a:solidFill>
                  <a:srgbClr val="FF00FF"/>
                </a:solidFill>
              </a:rPr>
              <a:t>commercial</a:t>
            </a:r>
          </a:p>
          <a:p>
            <a:pPr marL="457200">
              <a:spcBef>
                <a:spcPts val="0"/>
              </a:spcBef>
            </a:pPr>
            <a:r>
              <a:rPr lang="en"/>
              <a:t>traffic managemen</a:t>
            </a:r>
            <a:r>
              <a:rPr lang="en">
                <a:solidFill>
                  <a:srgbClr val="000000"/>
                </a:solidFill>
              </a:rPr>
              <a:t>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FF00FF"/>
                </a:solidFill>
              </a:rPr>
              <a:t>safety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975" y="0"/>
            <a:ext cx="4081524" cy="28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898" y="5907249"/>
            <a:ext cx="3005900" cy="6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2176" y="4009001"/>
            <a:ext cx="3476175" cy="18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9401" y="3450976"/>
            <a:ext cx="1894375" cy="15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 txBox="1"/>
          <p:nvPr/>
        </p:nvSpPr>
        <p:spPr>
          <a:xfrm>
            <a:off x="6988926" y="2714950"/>
            <a:ext cx="4760699" cy="8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Rolls-Royce Trent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 engines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6925976" y="6345101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ACAMS system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8026" y="3988975"/>
            <a:ext cx="4533149" cy="24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676401" y="6333171"/>
            <a:ext cx="4760699" cy="5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Lockheed Martin C130J</a:t>
            </a:r>
          </a:p>
        </p:txBody>
      </p:sp>
      <p:sp>
        <p:nvSpPr>
          <p:cNvPr id="12" name="Shape 782"/>
          <p:cNvSpPr txBox="1">
            <a:spLocks/>
          </p:cNvSpPr>
          <p:nvPr/>
        </p:nvSpPr>
        <p:spPr>
          <a:xfrm>
            <a:off x="1981200" y="-33253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6522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141</TotalTime>
  <Words>1331</Words>
  <Application>Microsoft Macintosh PowerPoint</Application>
  <PresentationFormat>Widescreen</PresentationFormat>
  <Paragraphs>338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NimbusRomNo9L</vt:lpstr>
      <vt:lpstr>System Font Regular</vt:lpstr>
      <vt:lpstr>ParnoTheme</vt:lpstr>
      <vt:lpstr>Office Theme</vt:lpstr>
      <vt:lpstr>Introduction to Verification</vt:lpstr>
      <vt:lpstr>Imagine a world…</vt:lpstr>
      <vt:lpstr>Verification can make it happen!</vt:lpstr>
      <vt:lpstr>Verification produces better systems!</vt:lpstr>
      <vt:lpstr>Verification can produce faster systems!</vt:lpstr>
      <vt:lpstr>Verification limitations</vt:lpstr>
      <vt:lpstr>Verification in Practice</vt:lpstr>
      <vt:lpstr>Lots of academic examples</vt:lpstr>
      <vt:lpstr>Applications, safety</vt:lpstr>
      <vt:lpstr>Applications, safety</vt:lpstr>
      <vt:lpstr>Applications, safety</vt:lpstr>
      <vt:lpstr>Applications, safety</vt:lpstr>
      <vt:lpstr>Applications, security</vt:lpstr>
      <vt:lpstr>Applications, security</vt:lpstr>
      <vt:lpstr>Applications, security</vt:lpstr>
      <vt:lpstr>Applications, security</vt:lpstr>
      <vt:lpstr>Applications, security</vt:lpstr>
      <vt:lpstr>Applications, security</vt:lpstr>
      <vt:lpstr>Is this program correct?</vt:lpstr>
      <vt:lpstr>How would you argue this program is correct?</vt:lpstr>
      <vt:lpstr>How would you argue this program is correct?</vt:lpstr>
      <vt:lpstr>Brief Verus Overview</vt:lpstr>
      <vt:lpstr>Verus’s Goal</vt:lpstr>
      <vt:lpstr>Writing Systems Code is Hard!</vt:lpstr>
      <vt:lpstr>Rust Ensures Fast, Safe Systems Code</vt:lpstr>
      <vt:lpstr>Verus: Verifying Rust Code</vt:lpstr>
      <vt:lpstr>How Does Verus Work?</vt:lpstr>
      <vt:lpstr>Verification Perf: Milli Benchmarks</vt:lpstr>
      <vt:lpstr>Verification Perf: Macro Benchmarks</vt:lpstr>
      <vt:lpstr>Trying Verus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2024-10-22T23:37:27Z</dcterms:created>
  <dcterms:modified xsi:type="dcterms:W3CDTF">2024-10-23T02:01:11Z</dcterms:modified>
</cp:coreProperties>
</file>